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7" r:id="rId25"/>
    <p:sldId id="280" r:id="rId26"/>
    <p:sldId id="281" r:id="rId27"/>
    <p:sldId id="282" r:id="rId28"/>
    <p:sldId id="283" r:id="rId29"/>
    <p:sldId id="284" r:id="rId30"/>
    <p:sldId id="288" r:id="rId31"/>
    <p:sldId id="285" r:id="rId32"/>
    <p:sldId id="286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5"/>
  </p:normalViewPr>
  <p:slideViewPr>
    <p:cSldViewPr snapToGrid="0" snapToObjects="1">
      <p:cViewPr>
        <p:scale>
          <a:sx n="121" d="100"/>
          <a:sy n="121" d="100"/>
        </p:scale>
        <p:origin x="200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10D12-8F9F-1C4B-BC0E-FFF8EEC51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CB0B7E-0772-7240-A083-70794E2D6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9A147D-CA96-CE47-AB9B-CE2CFE7C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787C01-0424-3E49-9F84-5C255F4D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13F11D-03B9-484F-99F5-A07E7AF9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79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72C98-1A68-1741-A7F7-2A8577D1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8809A9-FE75-BA49-B52A-A0FACDA1E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420087-4E9E-6742-A3A7-F2DD3574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72A3C-A014-064C-BA06-56A60F24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27D57-2B02-A34E-B9B3-0F92E0E4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90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695679-6E78-BB40-B5DF-BAF03A868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94E72F-6D43-C048-81DF-78F3AE406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62BE1E-89A0-D74B-A796-B7CAF881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430826-D258-604C-8606-66CDE551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8C913-62EC-3D48-8D5D-FC184ADB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42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C9D46-87C9-8245-BAE9-BA856398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827CFE-2FD0-9842-9E30-12409BFCB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925F59-3740-654C-BE30-2EE93D20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F204DE-FFBF-5041-BD79-8D949C7E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76CA1-423B-9D40-924A-9F195EA9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3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7F651-8576-E24F-9292-5A8B235E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6BA4A8-916C-EE40-AD05-DE8938367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ACB9D5-9A90-0B4C-B783-03ABE454E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793FBB-D43D-6F46-9EB8-50FAD5D5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560E2F-055B-BE47-94C1-1647C239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46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5A35D-141B-4D40-B8DD-A7E15CBF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98511-B5BD-944C-ABB6-7BC82539F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28281D-DD09-7740-B7BF-427D1A5E7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356BB8-D416-2740-9706-B349D91CB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73207E-F92F-B840-9A5B-8631EF92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8D1A04-494C-3D4E-ABC0-17A95765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93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0CC5B-2E1A-2C45-BA31-D7E538D7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F1764B-F5AB-B34C-8954-2EB87C461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299D87-E9FA-404D-AB68-91BF8B5A3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DE2F14-DCD5-0D42-8367-D06846575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0FCAEF-98CC-9544-BADF-F68E69361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A79822-EDCE-6047-90C1-B3FF9A56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4EC4D4-951A-804F-9758-49BA5C8F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EC8AE2-F2D2-C44A-A2E8-67FF9B13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466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D5073-7B00-CD4E-BDEF-72D22FC5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4D4B3D-C62B-4F43-B3D1-0714D32D5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1B49CF-5ADA-7C48-B9F1-A57076E5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42CFA6-C021-7347-A30E-396E9027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83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6F91F3-2C0D-5C48-8F64-055D13CF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FB9CF5-538A-F14C-8B4F-60D7B64D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FE8976-B559-7B4E-83AF-A6E23C03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70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1B66E-4F9A-3645-922C-16B842DB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73FFD6-246E-7C40-AFA5-A3B5A4C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091BD0-15EC-4547-BD3D-43DDE8135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FAB938-D092-DF42-A3FA-768690AA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B0CE02-1388-4E4D-BD7D-2844552D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9EABBE-ECB7-884E-A125-9C3BF110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2540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91B31-9B08-4F4E-A545-6FD371DAE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B1D6D3-B0FB-9746-AE23-7DBB169CF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C87799-06A2-D044-9DD0-E1DA98131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D05EEF-90A2-D448-AE06-BEC3B0A9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69258C-C4D4-BA4A-9FE7-FDBE6575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C823F9-6C62-5643-9A69-18FB390B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72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9272E3-5B72-034D-80B3-029CBED92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8003BB-103A-FB4C-AFF7-E2A6E935E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E04D90-5EE1-674C-B172-1C684F414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F9E14-F887-FC49-9CAF-DD398F4826A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D2C12A-B92A-E74E-B8D4-E14721657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8EBC4F-A37C-F04F-B1AF-4E0C2D500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EE458-C36B-F84D-A33C-63A1719434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63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DC850-28DE-0A48-AA2E-7CF0177B6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15</a:t>
            </a:r>
            <a:r>
              <a:rPr kumimoji="1" lang="zh-CN" altLang="en-US" dirty="0"/>
              <a:t>章  奇异值分解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E80F04-64D9-564C-AC61-254E0FBC3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87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445AF6-AFDD-2245-9E10-DFD1B8FA7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111250"/>
            <a:ext cx="11747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2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C700CB-F8E7-1A45-8135-363BEFE5B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022350"/>
            <a:ext cx="113538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75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DD12D8-A6C7-C342-9A09-59CC96DC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939800"/>
            <a:ext cx="11607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8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AA83CD-A128-9045-9B82-5F060DE9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952500"/>
            <a:ext cx="117729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7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C58318-2443-5347-9DBC-5EA8F63B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192000" cy="418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0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418571-ED21-B440-B973-5C8CDC1E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29"/>
            <a:ext cx="12192000" cy="16529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E51C80-ED6E-8042-9FDD-0C8D87A25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5785"/>
            <a:ext cx="12192000" cy="28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70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85971-3288-4647-8273-489A4AB7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87" y="0"/>
            <a:ext cx="8387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2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662B7B-FC9B-2E49-A654-147A6A004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821"/>
            <a:ext cx="12192000" cy="40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1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E7C343-7DD6-E44C-8DB6-4ACD1EEC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39" y="0"/>
            <a:ext cx="623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18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D9AB7C-4016-C84E-8101-5CEAE730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93" y="2088931"/>
            <a:ext cx="9558013" cy="41752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00B860-FD30-F24F-B599-4310A4B37206}"/>
                  </a:ext>
                </a:extLst>
              </p:cNvPr>
              <p:cNvSpPr txBox="1"/>
              <p:nvPr/>
            </p:nvSpPr>
            <p:spPr>
              <a:xfrm>
                <a:off x="1902871" y="4876065"/>
                <a:ext cx="1213945" cy="461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00B860-FD30-F24F-B599-4310A4B3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871" y="4876065"/>
                <a:ext cx="1213945" cy="461986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BDE2E34-01A8-744A-9ED8-DE7E67431853}"/>
              </a:ext>
            </a:extLst>
          </p:cNvPr>
          <p:cNvSpPr txBox="1"/>
          <p:nvPr/>
        </p:nvSpPr>
        <p:spPr>
          <a:xfrm>
            <a:off x="1545021" y="492239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A=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8079B0-431B-6845-8A40-83BB6ED3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8531"/>
            <a:ext cx="9385300" cy="1930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EFE402-473A-A04F-B046-2E1EA7A9C03B}"/>
                  </a:ext>
                </a:extLst>
              </p:cNvPr>
              <p:cNvSpPr txBox="1"/>
              <p:nvPr/>
            </p:nvSpPr>
            <p:spPr>
              <a:xfrm>
                <a:off x="1316993" y="5551628"/>
                <a:ext cx="2903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S1={(</a:t>
                </a:r>
                <a:r>
                  <a:rPr kumimoji="1" lang="en-US" altLang="zh-CN" dirty="0" err="1"/>
                  <a:t>x,y</a:t>
                </a:r>
                <a:r>
                  <a:rPr kumimoji="1" lang="en-US" altLang="zh-CN" dirty="0"/>
                  <a:t>)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EFE402-473A-A04F-B046-2E1EA7A9C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993" y="5551628"/>
                <a:ext cx="2903295" cy="369332"/>
              </a:xfrm>
              <a:prstGeom prst="rect">
                <a:avLst/>
              </a:prstGeom>
              <a:blipFill>
                <a:blip r:embed="rId5"/>
                <a:stretch>
                  <a:fillRect l="-174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41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31366-4271-5344-904B-D7DD868C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FB936C-E577-084A-A87E-69441E626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奇异值分解 （</a:t>
            </a:r>
            <a:r>
              <a:rPr lang="en" altLang="zh-CN" dirty="0"/>
              <a:t>singular value decomposition, SVD) </a:t>
            </a:r>
            <a:r>
              <a:rPr lang="zh-CN" altLang="en-US" dirty="0"/>
              <a:t>是一种矩阵因子分解方法。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任意 一个 </a:t>
            </a:r>
            <a:r>
              <a:rPr lang="en-US" altLang="zh-CN" dirty="0" err="1"/>
              <a:t>mxn</a:t>
            </a:r>
            <a:r>
              <a:rPr lang="en-US" altLang="zh-CN" dirty="0"/>
              <a:t> </a:t>
            </a:r>
            <a:r>
              <a:rPr lang="zh-CN" altLang="en-US" dirty="0"/>
              <a:t>矩阵，都可以表示为 三个矩阵的乘积</a:t>
            </a:r>
            <a:r>
              <a:rPr lang="en-US" altLang="zh-CN" dirty="0"/>
              <a:t>(</a:t>
            </a:r>
            <a:r>
              <a:rPr lang="zh-CN" altLang="en-US" dirty="0"/>
              <a:t>因子分解</a:t>
            </a:r>
            <a:r>
              <a:rPr lang="en-US" altLang="zh-CN" dirty="0"/>
              <a:t>)</a:t>
            </a:r>
            <a:r>
              <a:rPr lang="zh-CN" altLang="en-US" dirty="0"/>
              <a:t>形式，分别是 </a:t>
            </a:r>
            <a:r>
              <a:rPr lang="en-US" altLang="zh-CN" dirty="0"/>
              <a:t>m </a:t>
            </a:r>
            <a:r>
              <a:rPr lang="zh-CN" altLang="en-US" dirty="0"/>
              <a:t>阶正交矩阵、由降序排列的非负的对角线元素组成的 </a:t>
            </a:r>
            <a:r>
              <a:rPr lang="en-US" altLang="zh-CN" dirty="0" err="1"/>
              <a:t>mxn</a:t>
            </a:r>
            <a:r>
              <a:rPr lang="en-US" altLang="zh-CN" dirty="0"/>
              <a:t> </a:t>
            </a:r>
            <a:r>
              <a:rPr lang="zh-CN" altLang="en-US" dirty="0"/>
              <a:t>矩形对角矩阵和 </a:t>
            </a:r>
            <a:r>
              <a:rPr lang="en-US" altLang="zh-CN" dirty="0"/>
              <a:t>n </a:t>
            </a:r>
            <a:r>
              <a:rPr lang="zh-CN" altLang="en-US" dirty="0"/>
              <a:t>阶 正交矩阵，称为该矩阵的奇异值分解。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矩阵的奇异值分解一定存在</a:t>
            </a:r>
            <a:r>
              <a:rPr lang="en-US" altLang="zh-CN" dirty="0"/>
              <a:t>,</a:t>
            </a:r>
            <a:r>
              <a:rPr lang="zh-CN" altLang="en-US" dirty="0"/>
              <a:t>但不唯 一 。奇异 值分解可以看作是矩阵数据压缩的一种方法，即用因子分解的方式近似地表示原始矩阵，这种近似是在平方损失意义下的最优近似。 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17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8E6084-8D8A-E540-858B-24EE264A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073150"/>
            <a:ext cx="115951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9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B31413-416E-7442-B2B6-DE0E732E4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08" y="509588"/>
            <a:ext cx="9613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F1D4BF-E289-7246-BCC0-465B65A4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98" y="0"/>
            <a:ext cx="10808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0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0F3FA3-67A1-3B4C-8E05-B1E92906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50" y="365125"/>
            <a:ext cx="11415300" cy="58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75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FA533-B836-844E-B864-87EFB866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15.2</a:t>
            </a:r>
            <a:r>
              <a:rPr kumimoji="1" lang="zh-CN" altLang="en-US" dirty="0"/>
              <a:t>奇异值分解的计算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579054C-BC41-B048-A9CC-BBDA2C65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869" y="1473934"/>
            <a:ext cx="7958138" cy="47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88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F02321-3246-B249-9651-CB6CEE7B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64" y="171888"/>
            <a:ext cx="11696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72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6FDA41-1649-8640-8F29-F28B41D5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00" y="0"/>
            <a:ext cx="1072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17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3F6916-EF4B-E147-B09D-1F8EA801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57250"/>
            <a:ext cx="11506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1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A4EB57-4C70-0144-BF74-C84B22C9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08050"/>
            <a:ext cx="118491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1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D997B2-C94A-AF4C-8036-0F8251229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933450"/>
            <a:ext cx="11455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1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F7EAC-F01C-BD44-98E3-2A440F56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E609A7-7963-7847-812F-FD0F97257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15.1 </a:t>
            </a:r>
            <a:r>
              <a:rPr lang="zh-CN" altLang="en-US" dirty="0"/>
              <a:t>节讲述矩阵奇异值分解的定义与基本定理，叙述奇异值分解的紧凑和截断形式、几何解释、主要性质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15.2 </a:t>
            </a:r>
            <a:r>
              <a:rPr lang="zh-CN" altLang="en-US" dirty="0"/>
              <a:t>节讲述奇异值分解的算法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15.3 </a:t>
            </a:r>
            <a:r>
              <a:rPr lang="zh-CN" altLang="en-US" dirty="0"/>
              <a:t>节论述奇异值分解是矩阵的一种最优近似方法。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069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6C6DD-49D6-5149-82A3-144F1236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15.3</a:t>
            </a:r>
            <a:r>
              <a:rPr kumimoji="1" lang="zh-CN" altLang="en-US" dirty="0"/>
              <a:t>奇异值分解与矩阵的近似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B24533E-E0F0-9443-AC5C-5425E140B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753" y="1466310"/>
            <a:ext cx="8677709" cy="47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04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FF159E-475C-E742-8DFB-B500F817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93" y="196961"/>
            <a:ext cx="9062000" cy="4812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B2C413-2029-734C-951D-F6E9F1C5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8" y="4703931"/>
            <a:ext cx="10079421" cy="21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4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F71A8E-70A1-744B-BDE9-47C295C0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" y="570785"/>
            <a:ext cx="9280634" cy="41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4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812858-4547-1043-99D0-18288A93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90" y="0"/>
            <a:ext cx="8920608" cy="57659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0F93A3-66D7-EB4C-A824-E9C4562BD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79300"/>
            <a:ext cx="8694683" cy="8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11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4C328B-AF76-654C-B273-4C43AD45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86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CD74E8-9DCE-C845-92C5-1EF8E9DC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7" y="365125"/>
            <a:ext cx="7473422" cy="3063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A294BD-1010-D541-844A-BABB02B2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5" y="3620649"/>
            <a:ext cx="7367751" cy="309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2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7401DF-76B7-D144-87F8-1F4BEF19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66" y="588912"/>
            <a:ext cx="9266714" cy="44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0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D1FA7C-20F3-C049-91D4-A7DE2652A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53" y="449476"/>
            <a:ext cx="6815880" cy="26732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CF84C3-499C-2D42-8C25-FFEE6404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52" y="3122769"/>
            <a:ext cx="6831724" cy="37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4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DAE964-46E2-9F4A-8A0A-62F31C19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779"/>
            <a:ext cx="8480636" cy="50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11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460479-74D5-2F45-821E-201A87A36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77" y="684602"/>
            <a:ext cx="8713076" cy="44784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0FEC8F-6F9C-B34F-8DAB-EE583F9E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5021755"/>
            <a:ext cx="105537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15.1</a:t>
            </a:r>
            <a:r>
              <a:rPr lang="zh-CN" altLang="en-US" dirty="0"/>
              <a:t>奇异值分解的定义与性质 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C37A4-99A7-7244-9170-F9F575EB7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15.1.1</a:t>
            </a:r>
            <a:r>
              <a:rPr kumimoji="1" lang="zh-CN" altLang="en-US" dirty="0"/>
              <a:t>定义与性质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C83BC0-FB6D-2F4F-840A-EC1DA997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" y="2502472"/>
            <a:ext cx="12118428" cy="18643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9BFCE8-66C6-2A4A-B24D-EFADE519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5225216"/>
            <a:ext cx="12034345" cy="9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9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8D88C9-F26D-F34E-B2F4-A7D765B4E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496000"/>
            <a:ext cx="10899228" cy="9510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48A54F-1D8E-BE45-A0B2-17490946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821563"/>
            <a:ext cx="9417269" cy="4237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9E7849-CB8B-2545-B3AF-ACE945F8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" y="2381250"/>
            <a:ext cx="115189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1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22522A-2085-EE4E-B9C9-519FA952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473" y="378838"/>
            <a:ext cx="4394200" cy="2857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8207D1-5D75-A242-9BCB-71DBA133F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" y="3987658"/>
            <a:ext cx="12093459" cy="14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5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8D9B0F-85C9-C743-902E-C141B354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80" y="0"/>
            <a:ext cx="5132051" cy="2401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D46FF8-AF10-6B41-97EB-3F97519B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580" y="2424409"/>
            <a:ext cx="7672552" cy="44335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AEA266-555F-A947-A00C-0D1F780A4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338" y="5964257"/>
            <a:ext cx="2484164" cy="35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9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A9252B-2B91-EC4C-AD98-66125F49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066800"/>
            <a:ext cx="107569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0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7B16EF-DB2B-844F-A6FF-3D3A8054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2" y="5027941"/>
            <a:ext cx="9956900" cy="13255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BC7239-5460-6341-A612-A80B72BE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9" y="365125"/>
            <a:ext cx="10871881" cy="40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2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27DE3-51F8-FC4D-B74D-FD4E597A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E0E5A-67DC-FF4D-AC57-84EFEFD35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377950"/>
            <a:ext cx="11709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236</Words>
  <Application>Microsoft Macintosh PowerPoint</Application>
  <PresentationFormat>宽屏</PresentationFormat>
  <Paragraphs>53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等线</vt:lpstr>
      <vt:lpstr>等线 Light</vt:lpstr>
      <vt:lpstr>Arial</vt:lpstr>
      <vt:lpstr>Cambria Math</vt:lpstr>
      <vt:lpstr>Office 主题​​</vt:lpstr>
      <vt:lpstr>第15章  奇异值分解</vt:lpstr>
      <vt:lpstr>引言</vt:lpstr>
      <vt:lpstr>引言</vt:lpstr>
      <vt:lpstr>15.1奇异值分解的定义与性质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15.2奇异值分解的计算</vt:lpstr>
      <vt:lpstr> </vt:lpstr>
      <vt:lpstr> </vt:lpstr>
      <vt:lpstr> </vt:lpstr>
      <vt:lpstr> </vt:lpstr>
      <vt:lpstr> </vt:lpstr>
      <vt:lpstr>15.3奇异值分解与矩阵的近似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第15章  奇异值分解</dc:title>
  <dc:creator>Microsoft Office User</dc:creator>
  <cp:lastModifiedBy>Microsoft Office User</cp:lastModifiedBy>
  <cp:revision>13</cp:revision>
  <dcterms:created xsi:type="dcterms:W3CDTF">2019-11-07T07:54:11Z</dcterms:created>
  <dcterms:modified xsi:type="dcterms:W3CDTF">2019-11-07T10:59:38Z</dcterms:modified>
</cp:coreProperties>
</file>